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58" r:id="rId4"/>
    <p:sldId id="262" r:id="rId5"/>
    <p:sldId id="263" r:id="rId6"/>
    <p:sldId id="259" r:id="rId7"/>
    <p:sldId id="257" r:id="rId8"/>
    <p:sldId id="260" r:id="rId9"/>
    <p:sldId id="264" r:id="rId10"/>
    <p:sldId id="266" r:id="rId11"/>
    <p:sldId id="267" r:id="rId12"/>
    <p:sldId id="271" r:id="rId13"/>
    <p:sldId id="268" r:id="rId14"/>
    <p:sldId id="270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12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27068CC-C820-8C96-A6A3-0B807663EB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126704B-BF62-C043-203F-891790B57A6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A4872738-ED8D-78B2-EA25-C88A445496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 altLang="en-US"/>
              <a:t>Classifying Triangles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B8A62B18-B226-CC94-46C9-3631E9F1A83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8884A5C-AF06-47CF-BFCF-8945D23F64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06E9B12-683C-21E8-5297-15CDFA9797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F3D327A-144C-33E2-0D15-9100EC83115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43F9D239-9D6D-65AD-1D8F-9E6D9CF5D65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E9C68203-0683-40A7-E99B-F13CBEEAFC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9E308003-3639-C29B-E59B-2EE9A2884C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357A623B-A38A-098C-A1FF-18AB9B35E2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25D47D8-9A1F-49FC-97BF-2602D1C4BF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B9451D3-0C69-A691-7110-707F933497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238F3-C525-4A5F-B83A-875AE2FCF63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49C5FF3A-2663-33C1-F975-B7B5BE1B477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AE80BBD-D94E-FC5E-4FCB-2FA44BC45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3705B7-D457-E0D4-EBA5-707C71CC11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8DFD7-4EAD-42C1-ACB0-0BE3A908F80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161DCD45-08FA-E652-DE0B-1EB794A094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C7969E9-FCCA-1C09-040A-BEC13096D9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1EA84D2-870C-F833-CEDE-BE408C60F6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67D53-E544-4C04-BC4C-99E0772C1C5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F60962CC-D3A8-F18E-2E2B-59343E6D24D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F8B8487-0750-3D4D-5C82-6ED30C51A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898666-2325-160B-63EC-23DB8E5F3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EB9D2-D3A8-47FA-B98B-21258059098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4D5CC766-01D0-63EA-89A8-B4B5D4FFFF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29A4910-43BC-5151-CC7E-306A9E37F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AE382B-4684-77C6-19AE-9D4BA1560B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47F5E-4BF8-487B-A18A-6935DD01E40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89BE3042-E6F0-DE35-5B41-AB19F44858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6E15DA1-9875-C817-9A70-C45BCB7E2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EC7E33-57CB-3E80-715B-86EA03485A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A82C6-5C1E-46A3-853D-C3B1A2F70D9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A4D2190-8CFF-0143-9A33-855C98767E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5C0C6F6-F7BA-EED3-7FA0-274C9886B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A152A2-978C-4A4B-E3F3-8730F95E89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52C9A-C069-4D30-837F-3E31D8DCC8F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DB311476-B487-49FC-B4D5-C5F2CF4753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7ABC984-C3A3-B3B9-3AEB-62C8D1461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0041A45-490E-8A70-F29D-EFBB5522D7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A7392-47D5-46E5-A33F-5DF3C7E145F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A7328AB2-F9DE-76BC-5E56-CCFB18A285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CDF7392-DC3F-F685-E249-ABB2AB007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95A3BE4-2BC3-EA64-E8DD-43DF03DA9F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A1409-1280-4C33-B055-B4BF9D9D6E4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42F3F1DD-8594-4E6C-C0D8-0DA9F22D29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5D0B7E2-B7CD-2CD6-BE88-47ABEDC76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BADE971-3A26-815C-1138-5BEB9B60E2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1154C-845C-48C7-836A-52816798413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D6286FE5-AF65-4682-423E-CE9BBC4950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3EEE28B-7EE5-E343-081C-6F456161A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B817FF-C2F6-582A-B9DC-CCFEF6D03D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73711-2681-4ED6-AF09-C55C79D31F4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62477E5-114D-BDE4-660B-BCD39806B3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C0B2BF6-0743-0E29-D74C-F3DBF2023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F6C7D9-2C70-AC00-E10F-2E8DBFFB5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E817C-D271-44BC-B4FB-EAEB86E9475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DEE7ED5E-7E73-E882-72F3-A6286A2481D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3E1FA22-7ACB-4923-526E-5FB6672E7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9B32CF-EA1B-41A5-FBE7-5BE32E6445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F0289-DAB2-4921-B1D3-2E1287FC08E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2353136-C178-DD38-0327-39E1386C54A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611B0E1-4F79-CC49-FD16-02CAC3B9AE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5405E81-65C9-8C5D-6A71-C631D8F4BD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CCBB3-2842-4ACD-B5FD-4CA7660E8B3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265507DE-86F1-9D62-1B51-CDB4489880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2DA724E-B2DB-19BF-81FC-B289C2E6C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7F69CD-3551-3BD1-C577-8B852C8B76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883FB-1C25-46AD-A262-6E53128EC75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A34475EB-1734-0C54-3D37-658043ACB5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E0F8BDB-70B2-BCFE-0BB0-F4803F540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81CAE6-D940-7B4F-A59F-4DCA03D3DC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08C28F-B557-44C5-8554-C543C3E7C37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5E3389CF-0BD6-83BC-18AA-E55719B242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065E605-6C96-E45B-6973-551B090DB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>
            <a:extLst>
              <a:ext uri="{FF2B5EF4-FFF2-40B4-BE49-F238E27FC236}">
                <a16:creationId xmlns:a16="http://schemas.microsoft.com/office/drawing/2014/main" id="{6AABD0D0-128D-51A8-C352-B5A5ED027CCE}"/>
              </a:ext>
            </a:extLst>
          </p:cNvPr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5C049A26-692F-DD99-A34A-DC213B1D2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4" name="Arc 4">
              <a:extLst>
                <a:ext uri="{FF2B5EF4-FFF2-40B4-BE49-F238E27FC236}">
                  <a16:creationId xmlns:a16="http://schemas.microsoft.com/office/drawing/2014/main" id="{C0A1DF7D-7350-BABC-36BC-DBD9AB0CE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485" name="Rectangle 5">
            <a:extLst>
              <a:ext uri="{FF2B5EF4-FFF2-40B4-BE49-F238E27FC236}">
                <a16:creationId xmlns:a16="http://schemas.microsoft.com/office/drawing/2014/main" id="{1D9D34E2-6801-39A3-FCE7-7355AA08D0FD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F84C7C82-D2DE-41DE-53DB-09B8AC467F5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138A0701-E965-7592-B551-99A2BBC56D0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F9EDC04-7443-412E-88CA-3EBF2D1DCF15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960A3A9F-45FC-6615-328C-93E96CE19E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Geometry</a:t>
            </a:r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DD632DC0-803F-92FB-0666-1D491F6477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14773801-393B-4895-ADD4-F0AE830A3362}" type="slidenum">
              <a:rPr lang="en-US" altLang="en-US"/>
              <a:pPr lvl="1"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477CE-F1F9-BD76-C1CF-049904C9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C6A7E3-78FA-5670-21F1-60E55F1CC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64BAD-0ADE-168F-DB3C-7C02A737B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C9722C-6955-40B8-9B79-BF855768E1CC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A9BF1-2776-31EB-5C1B-36F82CDF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Geometry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B467E-6CD5-92F7-DBA0-BB2D4858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C02CFF7-0DFB-49C3-A37A-056DCE6BBDBD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2738068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4A07BE-1931-65B1-1FF5-6E75950F72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B6F60-1347-35BC-1A2E-DC1AB020B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43A4A-8866-57DB-CC31-A618D5A63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BABE18-9BF2-4DBB-AAE7-33F6E0025EBC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E0B9A-5843-FF2D-0E20-677F014E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Geometry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87773-E5D6-D2CF-8CF4-800F8D75C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39682C0-0299-4E81-B6C7-52D98BB8434A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0118092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A468-DC78-EECD-EAD5-981CE2BA5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F225E-98E5-FDC5-FA3F-9C760B200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35020-3899-6D39-72EC-DB067B6BE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6B4D8-73EE-4313-86B0-FD9493949F4C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0EB28-6E4F-E651-A47D-169D6E846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Geometry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06F4B-0AF8-3ED3-9274-FD586D67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40FEFB84-11B1-474B-9A27-53C7B6FFE63C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2371181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D8248-E43A-EEBA-0B0C-B441FC5D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16087-F51C-7A52-5EF7-F77490EF4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D90F1-7309-7993-E46E-0CBE297F6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9391D0-0CBA-4AB0-88CE-3A7B7FF98FF8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C1D7E-831E-2CF6-2813-F9AD8A693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Geometry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2FEA6-0748-1175-802C-3F2CD6A2C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4D4A502-0FA8-43AA-939F-75F53BB29E47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967160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61074-D15C-165A-C507-1F58EE4D7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7F10F-7769-78E2-738F-4D0A9A114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C89D7-9269-E0F7-C191-E7BD3039E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D4779-650A-7D9E-93B8-28D63C49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E25FB4-4ED8-43A9-B029-93AB962CF8C4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09917-E11C-F0BA-35DC-0F2667BB2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Geometry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1154C-5369-6A1E-2B2E-9EFBCDDA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8FE9B65-C190-415A-898F-67989C35331E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4786227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7F86-9C15-FF86-C213-BF34F5768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69070-E665-00B1-D975-89470EF8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02DEC9-FEC7-E678-4A7A-106840FD5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AE8F20-BDEC-676E-DFB3-CE4E4792D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54A611-7070-61FF-2129-7A4F20B64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E4750-580F-7919-4D87-64E178846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7BB2E8-3556-451C-BD94-2C46BAF2489C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78043A-BDE1-263C-41C1-10DB856F5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Geometry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DE74C3-8E75-D83E-EE8F-27D097F7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A44B5EE-3568-4B7B-9204-0800CA9F434D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4501323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095E-5B8E-6380-5C19-0B558B4C9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19C7F-B002-F3DA-0AF3-070E8210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EB8FF3-3F54-4F53-9437-7D6522D86F15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C237D-DEDF-DF53-4838-C3380430B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Geometry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D436B-647B-5B88-6910-A862CA950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04045C0-86C4-44C2-8BD9-7D474453809D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5879388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C486C1-5824-D48B-BEE0-691558396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B833A9-9B32-4D20-ADD1-6DCA980485B2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A6F26D-3E5A-5A6A-8F5C-EBDCDF21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0EB8A-C22B-150F-1E70-2DB009BFD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50225BD-EDE0-46BF-A815-5C012EC536CD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151427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6EDE-5521-DBE2-22EB-6375750E2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577D9-85B0-0185-2385-1CD2C11E2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908582-95E9-CC07-B4B8-1AC91FE4A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DBF46-193D-2142-DFBE-DBF030A6D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10590-4466-49E7-BDD9-DCF80250C1FC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59EF8-AB1E-FA29-849F-2537150CF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Geometry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A1A67-D819-2C11-7F89-C73088A1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4B79E5B-C296-4B45-81E8-9C71F3AE5ACC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5372055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56BD3-C0EA-89DF-7B8C-2DE89F87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ACF242-3A2F-7024-B1AA-27A618165F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B6E0C-CD56-D224-0F30-99F244FA4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FE6B0-3D5A-1287-F9CE-9B0B8CB6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FC547A-C3CF-4F87-A01E-2E1AAA330B35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ECB86-7248-51E9-D4FA-087CAEF7C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Geometry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39BF0-F7B2-745E-375F-7A6B15C5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AB987FD-507F-414B-BBD5-36ADB34B8F66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4650351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050">
            <a:extLst>
              <a:ext uri="{FF2B5EF4-FFF2-40B4-BE49-F238E27FC236}">
                <a16:creationId xmlns:a16="http://schemas.microsoft.com/office/drawing/2014/main" id="{6FA399EA-C232-F421-A3B5-69466CE569F6}"/>
              </a:ext>
            </a:extLst>
          </p:cNvPr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>
              <a:extLst>
                <a:ext uri="{FF2B5EF4-FFF2-40B4-BE49-F238E27FC236}">
                  <a16:creationId xmlns:a16="http://schemas.microsoft.com/office/drawing/2014/main" id="{54D07AD9-8F50-3CB4-88E6-98A519D98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0" name="Arc 2052">
              <a:extLst>
                <a:ext uri="{FF2B5EF4-FFF2-40B4-BE49-F238E27FC236}">
                  <a16:creationId xmlns:a16="http://schemas.microsoft.com/office/drawing/2014/main" id="{BAD4E612-D74A-F74D-2ACD-26D0C142E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461" name="Rectangle 2053">
            <a:extLst>
              <a:ext uri="{FF2B5EF4-FFF2-40B4-BE49-F238E27FC236}">
                <a16:creationId xmlns:a16="http://schemas.microsoft.com/office/drawing/2014/main" id="{0A571C70-F58F-F64C-361D-5B3810A55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9462" name="Rectangle 2054">
            <a:extLst>
              <a:ext uri="{FF2B5EF4-FFF2-40B4-BE49-F238E27FC236}">
                <a16:creationId xmlns:a16="http://schemas.microsoft.com/office/drawing/2014/main" id="{AC13F829-157B-5591-705D-07EB4D854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463" name="Rectangle 2055">
            <a:extLst>
              <a:ext uri="{FF2B5EF4-FFF2-40B4-BE49-F238E27FC236}">
                <a16:creationId xmlns:a16="http://schemas.microsoft.com/office/drawing/2014/main" id="{BEFDD4FF-55D5-727F-98D0-1977F3A487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530C1D-EDC0-49F3-9784-2E08E2B9C0DD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19464" name="Rectangle 2056">
            <a:extLst>
              <a:ext uri="{FF2B5EF4-FFF2-40B4-BE49-F238E27FC236}">
                <a16:creationId xmlns:a16="http://schemas.microsoft.com/office/drawing/2014/main" id="{6AE1CF6C-1973-9388-135D-2C13A70DAF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Geometry</a:t>
            </a:r>
          </a:p>
        </p:txBody>
      </p:sp>
      <p:sp>
        <p:nvSpPr>
          <p:cNvPr id="19465" name="Rectangle 2057">
            <a:extLst>
              <a:ext uri="{FF2B5EF4-FFF2-40B4-BE49-F238E27FC236}">
                <a16:creationId xmlns:a16="http://schemas.microsoft.com/office/drawing/2014/main" id="{493D1198-5620-E172-6797-795197362E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/>
            <a:fld id="{EDC839D2-768D-4450-9EA0-11C6E8440508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slow">
    <p:wipe dir="d"/>
  </p:transition>
  <p:hf hdr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0E5C47A-00CC-47F8-5858-7F404FDC24C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751E70D4-BBB5-47CF-945B-4A08304BECF8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03B7E82D-1A10-D927-AE80-B11500A9B2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8AA4FF8-06EC-C113-4C2C-210D5E40D6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C34CE2BC-F435-41CE-A16B-2B161A936D97}" type="slidenum">
              <a:rPr lang="en-US" altLang="en-US"/>
              <a:pPr lvl="1"/>
              <a:t>1</a:t>
            </a:fld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F9D3593-25AE-9D08-A4B7-59CE030EDE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762000"/>
            <a:ext cx="7772400" cy="1143000"/>
          </a:xfrm>
        </p:spPr>
        <p:txBody>
          <a:bodyPr/>
          <a:lstStyle/>
          <a:p>
            <a:r>
              <a:rPr lang="en-US" altLang="en-US"/>
              <a:t>Classifying Triangles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09F188E-74D3-86AF-8160-1B8EAD71116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74E1715-82E4-D680-1C51-5F1B70F12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3E7A-2479-41B5-A669-4E326A4CBAD5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BC3662-95D2-AAFC-4050-7EB3784A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95DC0F5-EC77-05A1-5E63-11A4160CD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E7F5534-8065-4DCC-9BCE-A16E127E4D42}" type="slidenum">
              <a:rPr lang="en-US" altLang="en-US"/>
              <a:pPr lvl="1"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7B1029F-6EDD-57B4-947A-52C18AD38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Classify this triangle.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90130CA-4460-3F0D-2A88-E275AE511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23556" name="AutoShape 4">
            <a:extLst>
              <a:ext uri="{FF2B5EF4-FFF2-40B4-BE49-F238E27FC236}">
                <a16:creationId xmlns:a16="http://schemas.microsoft.com/office/drawing/2014/main" id="{37D5AC1B-38CC-F9D1-B7E8-610F3BEA4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133600"/>
            <a:ext cx="3657600" cy="1600200"/>
          </a:xfrm>
          <a:prstGeom prst="rtTriangle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19CA452C-B4EE-D543-9409-42FBFC174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343400"/>
            <a:ext cx="502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rgbClr val="FFCC00"/>
                </a:solidFill>
              </a:rPr>
              <a:t>     Right Scalene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 advAuto="0"/>
      <p:bldP spid="2355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4617FC3-364C-938C-5E97-C3DE833FA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356F-1979-422C-97AC-9541D8798249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0F590F6-E921-3A58-F7A8-8DD5E2C4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1194D39-A50D-E7B9-C500-BD681D64B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8F5B976E-4621-4C9D-B4EF-28D8D06EB10F}" type="slidenum">
              <a:rPr lang="en-US" altLang="en-US"/>
              <a:pPr lvl="1"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5F3486B-4944-AE0D-44D7-4F721BE83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Classify this triangle.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EB80E60-356F-9578-E5F6-5F916C6DF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2362200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24580" name="AutoShape 4">
            <a:extLst>
              <a:ext uri="{FF2B5EF4-FFF2-40B4-BE49-F238E27FC236}">
                <a16:creationId xmlns:a16="http://schemas.microsoft.com/office/drawing/2014/main" id="{B70BF531-D396-4E14-F87B-1A2BE148A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438400"/>
            <a:ext cx="5791200" cy="15240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E19C4BB2-5972-9588-9D05-CAA57C79B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495800"/>
            <a:ext cx="594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rgbClr val="FFCC00"/>
                </a:solidFill>
              </a:rPr>
              <a:t>      Obtuse Isosceles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97F3D3D-E459-0B20-FE5C-F98907B3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4630-0CF5-4572-AA42-055565FA4D13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5E56B9D-A1B2-B16B-437A-BC304DBC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815702-1B0D-DE67-BA01-2434CE57E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D32BD4F-8F9E-425B-A189-B3E3C5E117C0}" type="slidenum">
              <a:rPr lang="en-US" altLang="en-US"/>
              <a:pPr lvl="1"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6DD22C1-5285-16BC-E6EB-7A2F33120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Classify this triangle.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4412A14B-476E-18DB-BBB6-EF8C6D9A5AA7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609600" y="1676400"/>
            <a:ext cx="4498975" cy="3657600"/>
          </a:xfrm>
          <a:custGeom>
            <a:avLst/>
            <a:gdLst>
              <a:gd name="T0" fmla="*/ 1968 w 2880"/>
              <a:gd name="T1" fmla="*/ 0 h 864"/>
              <a:gd name="T2" fmla="*/ 0 w 2880"/>
              <a:gd name="T3" fmla="*/ 864 h 864"/>
              <a:gd name="T4" fmla="*/ 2880 w 2880"/>
              <a:gd name="T5" fmla="*/ 624 h 864"/>
              <a:gd name="T6" fmla="*/ 1968 w 2880"/>
              <a:gd name="T7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0" h="864">
                <a:moveTo>
                  <a:pt x="1968" y="0"/>
                </a:moveTo>
                <a:lnTo>
                  <a:pt x="0" y="864"/>
                </a:lnTo>
                <a:lnTo>
                  <a:pt x="2880" y="624"/>
                </a:lnTo>
                <a:lnTo>
                  <a:pt x="1968" y="0"/>
                </a:lnTo>
                <a:close/>
              </a:path>
            </a:pathLst>
          </a:custGeom>
          <a:solidFill>
            <a:schemeClr val="tx2"/>
          </a:solidFill>
          <a:ln w="12700" cap="flat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DD5E54AF-BFDA-4730-8830-2CF868082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556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rgbClr val="FFCC00"/>
                </a:solidFill>
              </a:rPr>
              <a:t>Acute Scalene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 autoUpdateAnimBg="0"/>
      <p:bldP spid="2867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9BF1460-DC64-AE44-D770-1B6F6A10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ECB1-8BC1-4EFB-A575-184708C71DE9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A2869D4-937B-5F0A-D193-F026A95F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7580E60-05B7-1670-A225-C118FEC73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BEB8E54-8634-49D7-9BE1-3415A51A6B54}" type="slidenum">
              <a:rPr lang="en-US" altLang="en-US"/>
              <a:pPr lvl="1"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E8FC5FB-733F-DB20-02CD-FAFDC6482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Classify this triangle.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42D7EEB-1988-C86D-F976-9A6C3E616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2819400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25605" name="AutoShape 5">
            <a:extLst>
              <a:ext uri="{FF2B5EF4-FFF2-40B4-BE49-F238E27FC236}">
                <a16:creationId xmlns:a16="http://schemas.microsoft.com/office/drawing/2014/main" id="{17D58923-2D08-57C4-15EF-9E3EFCDEF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133600"/>
            <a:ext cx="2057400" cy="24384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253DA56E-FFF6-AF76-D116-BE60DDB3A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541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rgbClr val="FFCC00"/>
                </a:solidFill>
              </a:rPr>
              <a:t>    Acute Isosceles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8CE036-C674-979B-D8F5-C77B71E7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48D-10FC-4E6A-B37F-79F77A69998C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9BE6864-34D5-2310-890D-33C47360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9E2243C-2641-16C8-110C-B6CDE824B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8F66EF5-023E-4FCF-995D-9534191874BC}" type="slidenum">
              <a:rPr lang="en-US" altLang="en-US"/>
              <a:pPr lvl="1"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2622E69D-2114-E8F9-CA57-0EFB37EED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Classify this triangle.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1B7FB106-AF5F-709A-DB99-877F72538063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682625" y="1981200"/>
            <a:ext cx="7772400" cy="2209800"/>
          </a:xfrm>
          <a:custGeom>
            <a:avLst/>
            <a:gdLst>
              <a:gd name="T0" fmla="*/ 1968 w 2880"/>
              <a:gd name="T1" fmla="*/ 0 h 864"/>
              <a:gd name="T2" fmla="*/ 0 w 2880"/>
              <a:gd name="T3" fmla="*/ 864 h 864"/>
              <a:gd name="T4" fmla="*/ 2880 w 2880"/>
              <a:gd name="T5" fmla="*/ 624 h 864"/>
              <a:gd name="T6" fmla="*/ 1968 w 2880"/>
              <a:gd name="T7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0" h="864">
                <a:moveTo>
                  <a:pt x="1968" y="0"/>
                </a:moveTo>
                <a:lnTo>
                  <a:pt x="0" y="864"/>
                </a:lnTo>
                <a:lnTo>
                  <a:pt x="2880" y="624"/>
                </a:lnTo>
                <a:lnTo>
                  <a:pt x="1968" y="0"/>
                </a:lnTo>
                <a:close/>
              </a:path>
            </a:pathLst>
          </a:custGeom>
          <a:solidFill>
            <a:schemeClr val="tx2"/>
          </a:solidFill>
          <a:ln w="12700" cap="flat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3F647769-5C7F-5C46-D7F9-A12DE5406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495800"/>
            <a:ext cx="678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rgbClr val="FFCC00"/>
                </a:solidFill>
              </a:rPr>
              <a:t>Obtuse Scalene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 autoUpdateAnimBg="0"/>
      <p:bldP spid="2765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7082F6E-313B-152B-E0AE-E86F88C48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2EA5-6E6D-46A7-9C1A-D355B4F00DD9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19C4796-09E0-85AE-F776-5159FC25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16B0A76-174A-D36F-174F-E5989CB3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AED70FE-4976-4A06-8264-AC2262BE6BC6}" type="slidenum">
              <a:rPr lang="en-US" altLang="en-US"/>
              <a:pPr lvl="1"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27C628BD-FFAB-6FDC-6684-E882078EC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Classify this triangle.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2B082D9-4187-8E00-67F3-A06877A48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2286000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26634" name="AutoShape 10">
            <a:extLst>
              <a:ext uri="{FF2B5EF4-FFF2-40B4-BE49-F238E27FC236}">
                <a16:creationId xmlns:a16="http://schemas.microsoft.com/office/drawing/2014/main" id="{AE7D4876-823E-CE91-8E8A-F4D190AD7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3429000" cy="16002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79103145-AA36-2469-D4DC-11493DE67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196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rgbClr val="FFCC00"/>
                </a:solidFill>
              </a:rPr>
              <a:t> Right Isosceles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68747A-FC54-8EEE-426B-5EEE842C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E3CB-2468-4932-941C-B2C29901C1BB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F6D82E-A8CD-9EC8-E13A-3AD37B070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9AE4175-554B-BDB3-5C7D-83366235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FBB6FD7-91AE-42F0-8B1A-A43F61FC754A}" type="slidenum">
              <a:rPr lang="en-US" altLang="en-US"/>
              <a:pPr lvl="1"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F423E0D0-8EC6-A4CE-3FF1-44901BC12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489562B-70C8-1EBA-26D8-36258754F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BFEA-8BC3-4E6F-9B64-D7C7274EA9B5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29BE708-FD0D-F5B9-B406-E71026F7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ECA43C0-FDE2-1C30-D226-6BB19B0F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4A5E5D2-808C-42CC-BC84-229497C324DA}" type="slidenum">
              <a:rPr lang="en-US" altLang="en-US"/>
              <a:pPr lvl="1"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D32283B-74FF-284A-7F46-96B276EEF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Two Ways to Classify Triangles</a:t>
            </a:r>
            <a:r>
              <a:rPr lang="en-US" altLang="en-US"/>
              <a:t> 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7039BB9-088A-5091-FD03-D44918B87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By Their Sides</a:t>
            </a:r>
          </a:p>
          <a:p>
            <a:r>
              <a:rPr lang="en-US" altLang="en-US"/>
              <a:t>By Their Angles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C10818E-CC79-BBD7-1933-700A06B4F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66F8-1041-4FD7-B8CC-46EFD9010F6E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4701E1F-CD1A-B262-71BC-37919533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8A2844-9A98-B9EC-AC99-F21DF960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66B34E1-D6D5-4108-A322-DA89F5D095F4}" type="slidenum">
              <a:rPr lang="en-US" altLang="en-US"/>
              <a:pPr lvl="1"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9E4C68F-3109-7398-A3D3-D7D97CB87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Classifying Triangles </a:t>
            </a:r>
            <a:br>
              <a:rPr lang="en-US" altLang="en-US"/>
            </a:br>
            <a:r>
              <a:rPr lang="en-US" altLang="en-US"/>
              <a:t>By Their Sides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CF7DCD1-55D4-5C3D-E5F1-61B855E8F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2590800"/>
            <a:ext cx="4495800" cy="2743200"/>
          </a:xfrm>
        </p:spPr>
        <p:txBody>
          <a:bodyPr/>
          <a:lstStyle/>
          <a:p>
            <a:r>
              <a:rPr lang="en-US" altLang="en-US"/>
              <a:t>Scalene </a:t>
            </a:r>
          </a:p>
          <a:p>
            <a:r>
              <a:rPr lang="en-US" altLang="en-US"/>
              <a:t>Isosceles</a:t>
            </a:r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E939C24-D8C3-93A4-6B13-A10B712E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4BC2-E6D6-4C60-99D4-722325CE9097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4FE12FE-3020-DFBB-22C2-364919A6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B5682C2-3129-91DA-E399-E83F0C7B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C1B01E1-31A4-4282-91B8-6F31FB4F48B1}" type="slidenum">
              <a:rPr lang="en-US" altLang="en-US"/>
              <a:pPr lvl="1"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61B9547-404F-F74B-3318-B2C118362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Scalene Triangles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A259FFC2-C1E4-8873-352C-8076295C5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851775" cy="838200"/>
          </a:xfrm>
        </p:spPr>
        <p:txBody>
          <a:bodyPr/>
          <a:lstStyle/>
          <a:p>
            <a:r>
              <a:rPr lang="en-US" altLang="en-US"/>
              <a:t>No sides are the same length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10248" name="Freeform 8">
            <a:extLst>
              <a:ext uri="{FF2B5EF4-FFF2-40B4-BE49-F238E27FC236}">
                <a16:creationId xmlns:a16="http://schemas.microsoft.com/office/drawing/2014/main" id="{D5E60156-CF74-7DA2-1623-0EB0790C9266}"/>
              </a:ext>
            </a:extLst>
          </p:cNvPr>
          <p:cNvSpPr>
            <a:spLocks/>
          </p:cNvSpPr>
          <p:nvPr/>
        </p:nvSpPr>
        <p:spPr bwMode="auto">
          <a:xfrm>
            <a:off x="1371600" y="3200400"/>
            <a:ext cx="4572000" cy="1371600"/>
          </a:xfrm>
          <a:custGeom>
            <a:avLst/>
            <a:gdLst>
              <a:gd name="T0" fmla="*/ 1968 w 2880"/>
              <a:gd name="T1" fmla="*/ 0 h 864"/>
              <a:gd name="T2" fmla="*/ 0 w 2880"/>
              <a:gd name="T3" fmla="*/ 864 h 864"/>
              <a:gd name="T4" fmla="*/ 2880 w 2880"/>
              <a:gd name="T5" fmla="*/ 624 h 864"/>
              <a:gd name="T6" fmla="*/ 1968 w 2880"/>
              <a:gd name="T7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0" h="864">
                <a:moveTo>
                  <a:pt x="1968" y="0"/>
                </a:moveTo>
                <a:lnTo>
                  <a:pt x="0" y="864"/>
                </a:lnTo>
                <a:lnTo>
                  <a:pt x="2880" y="624"/>
                </a:lnTo>
                <a:lnTo>
                  <a:pt x="1968" y="0"/>
                </a:lnTo>
                <a:close/>
              </a:path>
            </a:pathLst>
          </a:cu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413EFD8-9D6A-88FA-8D45-394A839D4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223F-D3A9-4A56-B6F3-F562372CFE45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7E26BAA-03ED-5F7A-CD59-0610942B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80BF3E-272B-BC60-35E7-323DD4D9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E38A64C-C48B-41C6-A3F9-24BE85397BD4}" type="slidenum">
              <a:rPr lang="en-US" altLang="en-US"/>
              <a:pPr lvl="1"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1AE44A78-B680-7BA2-981C-C8881DC98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Isosceles Triangles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A44592D-7388-971D-D57E-98BE1B787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838200"/>
          </a:xfrm>
        </p:spPr>
        <p:txBody>
          <a:bodyPr/>
          <a:lstStyle/>
          <a:p>
            <a:r>
              <a:rPr lang="en-US" altLang="en-US"/>
              <a:t>At least two sides are the same length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11271" name="Freeform 7">
            <a:extLst>
              <a:ext uri="{FF2B5EF4-FFF2-40B4-BE49-F238E27FC236}">
                <a16:creationId xmlns:a16="http://schemas.microsoft.com/office/drawing/2014/main" id="{07E8B00E-43B3-285B-EF1F-E685B7F73225}"/>
              </a:ext>
            </a:extLst>
          </p:cNvPr>
          <p:cNvSpPr>
            <a:spLocks/>
          </p:cNvSpPr>
          <p:nvPr/>
        </p:nvSpPr>
        <p:spPr bwMode="auto">
          <a:xfrm>
            <a:off x="3124200" y="3048000"/>
            <a:ext cx="1600200" cy="2590800"/>
          </a:xfrm>
          <a:custGeom>
            <a:avLst/>
            <a:gdLst>
              <a:gd name="T0" fmla="*/ 528 w 1008"/>
              <a:gd name="T1" fmla="*/ 0 h 1632"/>
              <a:gd name="T2" fmla="*/ 0 w 1008"/>
              <a:gd name="T3" fmla="*/ 1632 h 1632"/>
              <a:gd name="T4" fmla="*/ 1008 w 1008"/>
              <a:gd name="T5" fmla="*/ 1632 h 1632"/>
              <a:gd name="T6" fmla="*/ 528 w 1008"/>
              <a:gd name="T7" fmla="*/ 0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632">
                <a:moveTo>
                  <a:pt x="528" y="0"/>
                </a:moveTo>
                <a:lnTo>
                  <a:pt x="0" y="1632"/>
                </a:lnTo>
                <a:lnTo>
                  <a:pt x="1008" y="1632"/>
                </a:lnTo>
                <a:lnTo>
                  <a:pt x="528" y="0"/>
                </a:lnTo>
                <a:close/>
              </a:path>
            </a:pathLst>
          </a:cu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D8D195-F135-7E1A-FB31-EA5236628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B394-AF45-425F-8006-F082511DAFCD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A1C1A9A-81B8-0BD6-BB5E-6B1232A37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FED8CD3-7E7C-3C02-D4E0-068919627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E472B1D-EC12-4A4E-8913-FBC29B9C9024}" type="slidenum">
              <a:rPr lang="en-US" altLang="en-US"/>
              <a:pPr lvl="1"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7C33CF37-4513-87A9-E8DF-B328C25311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Classifying Triangles</a:t>
            </a:r>
            <a:br>
              <a:rPr lang="en-US" altLang="en-US"/>
            </a:br>
            <a:r>
              <a:rPr lang="en-US" altLang="en-US"/>
              <a:t> By Their Angles</a:t>
            </a:r>
          </a:p>
        </p:txBody>
      </p:sp>
      <p:sp>
        <p:nvSpPr>
          <p:cNvPr id="7182" name="Rectangle 14">
            <a:extLst>
              <a:ext uri="{FF2B5EF4-FFF2-40B4-BE49-F238E27FC236}">
                <a16:creationId xmlns:a16="http://schemas.microsoft.com/office/drawing/2014/main" id="{FB39CFBC-2FB9-6CF6-F356-E1ED33D4D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438400"/>
            <a:ext cx="5791200" cy="3276600"/>
          </a:xfrm>
        </p:spPr>
        <p:txBody>
          <a:bodyPr/>
          <a:lstStyle/>
          <a:p>
            <a:r>
              <a:rPr lang="en-US" altLang="en-US"/>
              <a:t>Acute</a:t>
            </a:r>
          </a:p>
          <a:p>
            <a:r>
              <a:rPr lang="en-US" altLang="en-US"/>
              <a:t>Right</a:t>
            </a:r>
          </a:p>
          <a:p>
            <a:r>
              <a:rPr lang="en-US" altLang="en-US"/>
              <a:t>Obtuse</a:t>
            </a: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5D3745-C74A-C7E4-3272-C2A2D6AF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734D-8B39-43D1-ACE1-BA67C74BF9EE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0F96A87-43DF-F112-B1A1-7D77B5363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3360EB2-754C-C7D6-B778-453D993E4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6D311F1-44FB-453C-9832-27301BA59FDC}" type="slidenum">
              <a:rPr lang="en-US" altLang="en-US"/>
              <a:pPr lvl="1"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78B561A3-D4BB-AEFA-34E7-0E24D820B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Acute Triangles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4F317EC-AEFB-C57C-FB77-AD43F753D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838200"/>
          </a:xfrm>
        </p:spPr>
        <p:txBody>
          <a:bodyPr/>
          <a:lstStyle/>
          <a:p>
            <a:r>
              <a:rPr lang="en-US" altLang="en-US"/>
              <a:t>Acute triangles have </a:t>
            </a:r>
            <a:r>
              <a:rPr lang="en-US" altLang="en-US" b="1" i="1"/>
              <a:t>three</a:t>
            </a:r>
            <a:r>
              <a:rPr lang="en-US" altLang="en-US"/>
              <a:t> acute angles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5127" name="Freeform 7">
            <a:extLst>
              <a:ext uri="{FF2B5EF4-FFF2-40B4-BE49-F238E27FC236}">
                <a16:creationId xmlns:a16="http://schemas.microsoft.com/office/drawing/2014/main" id="{D3A40876-393D-DC50-755E-215A1F933EC5}"/>
              </a:ext>
            </a:extLst>
          </p:cNvPr>
          <p:cNvSpPr>
            <a:spLocks/>
          </p:cNvSpPr>
          <p:nvPr/>
        </p:nvSpPr>
        <p:spPr bwMode="auto">
          <a:xfrm>
            <a:off x="2743200" y="3124200"/>
            <a:ext cx="2743200" cy="2362200"/>
          </a:xfrm>
          <a:custGeom>
            <a:avLst/>
            <a:gdLst>
              <a:gd name="T0" fmla="*/ 720 w 1728"/>
              <a:gd name="T1" fmla="*/ 0 h 1488"/>
              <a:gd name="T2" fmla="*/ 0 w 1728"/>
              <a:gd name="T3" fmla="*/ 1488 h 1488"/>
              <a:gd name="T4" fmla="*/ 1728 w 1728"/>
              <a:gd name="T5" fmla="*/ 1248 h 1488"/>
              <a:gd name="T6" fmla="*/ 720 w 1728"/>
              <a:gd name="T7" fmla="*/ 0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8" h="1488">
                <a:moveTo>
                  <a:pt x="720" y="0"/>
                </a:moveTo>
                <a:lnTo>
                  <a:pt x="0" y="1488"/>
                </a:lnTo>
                <a:lnTo>
                  <a:pt x="1728" y="1248"/>
                </a:lnTo>
                <a:lnTo>
                  <a:pt x="720" y="0"/>
                </a:lnTo>
                <a:close/>
              </a:path>
            </a:pathLst>
          </a:cu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B39E0D-94CE-7332-47DE-0FF04C9B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59DB-E499-4A10-BA0A-406E3CAA932B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1C8718-B5AB-DD3A-C144-A5A52362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E375FC-87E9-8C8D-CCC4-D041712A3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CD5831E-8A7A-4693-A496-22FE12F0466B}" type="slidenum">
              <a:rPr lang="en-US" altLang="en-US"/>
              <a:pPr lvl="1"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F6E6D42-BAD6-F5F5-362B-C53B24E31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Right Triangles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C7F4D99A-E4D4-BDA9-B34C-E10FFD133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762000"/>
          </a:xfrm>
        </p:spPr>
        <p:txBody>
          <a:bodyPr/>
          <a:lstStyle/>
          <a:p>
            <a:r>
              <a:rPr lang="en-US" altLang="en-US"/>
              <a:t>Right triangles have one right angle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8198" name="Freeform 6">
            <a:extLst>
              <a:ext uri="{FF2B5EF4-FFF2-40B4-BE49-F238E27FC236}">
                <a16:creationId xmlns:a16="http://schemas.microsoft.com/office/drawing/2014/main" id="{01E5D28C-0A59-EB7F-09AE-10687813A7FB}"/>
              </a:ext>
            </a:extLst>
          </p:cNvPr>
          <p:cNvSpPr>
            <a:spLocks/>
          </p:cNvSpPr>
          <p:nvPr/>
        </p:nvSpPr>
        <p:spPr bwMode="auto">
          <a:xfrm>
            <a:off x="2514600" y="3276600"/>
            <a:ext cx="3124200" cy="1981200"/>
          </a:xfrm>
          <a:custGeom>
            <a:avLst/>
            <a:gdLst>
              <a:gd name="T0" fmla="*/ 0 w 1968"/>
              <a:gd name="T1" fmla="*/ 0 h 1248"/>
              <a:gd name="T2" fmla="*/ 0 w 1968"/>
              <a:gd name="T3" fmla="*/ 1248 h 1248"/>
              <a:gd name="T4" fmla="*/ 1968 w 1968"/>
              <a:gd name="T5" fmla="*/ 1248 h 1248"/>
              <a:gd name="T6" fmla="*/ 0 w 1968"/>
              <a:gd name="T7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8" h="1248">
                <a:moveTo>
                  <a:pt x="0" y="0"/>
                </a:moveTo>
                <a:lnTo>
                  <a:pt x="0" y="1248"/>
                </a:lnTo>
                <a:lnTo>
                  <a:pt x="1968" y="1248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9E28EC2-A34E-005B-AC1D-7AD416CEF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8A9E-D9BB-4BEA-B9C4-4C9A291C5748}" type="datetime1">
              <a:rPr lang="en-US" altLang="en-US"/>
              <a:pPr/>
              <a:t>3/12/2023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CC6D388-2155-458B-04F6-9F90B806A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Geometry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F37B8C4-8335-0ED2-0C3B-39D32E42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4287D39-1B6A-44A6-A0AB-BA6E45166442}" type="slidenum">
              <a:rPr lang="en-US" altLang="en-US"/>
              <a:pPr lvl="1"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76985029-6260-CD5F-6D25-D2B12036DE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Obtuse Triangles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B8350057-41C8-C30E-14AE-D33E37552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2133600"/>
          </a:xfrm>
        </p:spPr>
        <p:txBody>
          <a:bodyPr/>
          <a:lstStyle/>
          <a:p>
            <a:r>
              <a:rPr lang="en-US" altLang="en-US"/>
              <a:t>Obtuse triangles have one obtuse angle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12296" name="Freeform 8">
            <a:extLst>
              <a:ext uri="{FF2B5EF4-FFF2-40B4-BE49-F238E27FC236}">
                <a16:creationId xmlns:a16="http://schemas.microsoft.com/office/drawing/2014/main" id="{EDA6191F-1A2C-9263-9B10-C70A23E6E8F3}"/>
              </a:ext>
            </a:extLst>
          </p:cNvPr>
          <p:cNvSpPr>
            <a:spLocks/>
          </p:cNvSpPr>
          <p:nvPr/>
        </p:nvSpPr>
        <p:spPr bwMode="auto">
          <a:xfrm>
            <a:off x="1524000" y="3276600"/>
            <a:ext cx="4876800" cy="1371600"/>
          </a:xfrm>
          <a:custGeom>
            <a:avLst/>
            <a:gdLst>
              <a:gd name="T0" fmla="*/ 1824 w 3072"/>
              <a:gd name="T1" fmla="*/ 0 h 864"/>
              <a:gd name="T2" fmla="*/ 0 w 3072"/>
              <a:gd name="T3" fmla="*/ 864 h 864"/>
              <a:gd name="T4" fmla="*/ 3072 w 3072"/>
              <a:gd name="T5" fmla="*/ 864 h 864"/>
              <a:gd name="T6" fmla="*/ 1824 w 3072"/>
              <a:gd name="T7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72" h="864">
                <a:moveTo>
                  <a:pt x="1824" y="0"/>
                </a:moveTo>
                <a:lnTo>
                  <a:pt x="0" y="864"/>
                </a:lnTo>
                <a:lnTo>
                  <a:pt x="3072" y="864"/>
                </a:lnTo>
                <a:lnTo>
                  <a:pt x="1824" y="0"/>
                </a:lnTo>
                <a:close/>
              </a:path>
            </a:pathLst>
          </a:cu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Office\Templates\1033\Training.pot</Template>
  <TotalTime>395</TotalTime>
  <Words>229</Words>
  <Application>Microsoft Office PowerPoint</Application>
  <PresentationFormat>On-screen Show (4:3)</PresentationFormat>
  <Paragraphs>103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Wingdings</vt:lpstr>
      <vt:lpstr>Training</vt:lpstr>
      <vt:lpstr>Classifying Triangles</vt:lpstr>
      <vt:lpstr>Two Ways to Classify Triangles </vt:lpstr>
      <vt:lpstr>Classifying Triangles  By Their Sides</vt:lpstr>
      <vt:lpstr>Scalene Triangles</vt:lpstr>
      <vt:lpstr>Isosceles Triangles</vt:lpstr>
      <vt:lpstr>Classifying Triangles  By Their Angles</vt:lpstr>
      <vt:lpstr>Acute Triangles</vt:lpstr>
      <vt:lpstr>Right Triangles</vt:lpstr>
      <vt:lpstr>Obtuse Triangles</vt:lpstr>
      <vt:lpstr>Classify this triangle.</vt:lpstr>
      <vt:lpstr>Classify this triangle.</vt:lpstr>
      <vt:lpstr>Classify this triangle.</vt:lpstr>
      <vt:lpstr>Classify this triangle.</vt:lpstr>
      <vt:lpstr>Classify this triangle.</vt:lpstr>
      <vt:lpstr>Classify this triangle.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Nayan GRIFFITHS</cp:lastModifiedBy>
  <cp:revision>38</cp:revision>
  <cp:lastPrinted>1601-01-01T00:00:00Z</cp:lastPrinted>
  <dcterms:created xsi:type="dcterms:W3CDTF">1601-01-01T00:00:00Z</dcterms:created>
  <dcterms:modified xsi:type="dcterms:W3CDTF">2023-03-12T17:48:45Z</dcterms:modified>
</cp:coreProperties>
</file>